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5"/>
  </p:notesMasterIdLst>
  <p:sldIdLst>
    <p:sldId id="256" r:id="rId2"/>
    <p:sldId id="269" r:id="rId3"/>
    <p:sldId id="279" r:id="rId4"/>
    <p:sldId id="313" r:id="rId5"/>
    <p:sldId id="319" r:id="rId6"/>
    <p:sldId id="314" r:id="rId7"/>
    <p:sldId id="315" r:id="rId8"/>
    <p:sldId id="316" r:id="rId9"/>
    <p:sldId id="323" r:id="rId10"/>
    <p:sldId id="326" r:id="rId11"/>
    <p:sldId id="327" r:id="rId12"/>
    <p:sldId id="328" r:id="rId13"/>
    <p:sldId id="329" r:id="rId14"/>
    <p:sldId id="330" r:id="rId15"/>
    <p:sldId id="331" r:id="rId16"/>
    <p:sldId id="320" r:id="rId17"/>
    <p:sldId id="332" r:id="rId18"/>
    <p:sldId id="355" r:id="rId19"/>
    <p:sldId id="356" r:id="rId20"/>
    <p:sldId id="357" r:id="rId21"/>
    <p:sldId id="359" r:id="rId22"/>
    <p:sldId id="360" r:id="rId23"/>
    <p:sldId id="361" r:id="rId24"/>
    <p:sldId id="365" r:id="rId25"/>
    <p:sldId id="362" r:id="rId26"/>
    <p:sldId id="340" r:id="rId27"/>
    <p:sldId id="343" r:id="rId28"/>
    <p:sldId id="335" r:id="rId29"/>
    <p:sldId id="338" r:id="rId30"/>
    <p:sldId id="337" r:id="rId31"/>
    <p:sldId id="363" r:id="rId32"/>
    <p:sldId id="364" r:id="rId33"/>
    <p:sldId id="321" r:id="rId34"/>
    <p:sldId id="325" r:id="rId35"/>
    <p:sldId id="334" r:id="rId36"/>
    <p:sldId id="333" r:id="rId37"/>
    <p:sldId id="347" r:id="rId38"/>
    <p:sldId id="348" r:id="rId39"/>
    <p:sldId id="349" r:id="rId40"/>
    <p:sldId id="350" r:id="rId41"/>
    <p:sldId id="351" r:id="rId42"/>
    <p:sldId id="352" r:id="rId43"/>
    <p:sldId id="35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5" autoAdjust="0"/>
    <p:restoredTop sz="94673"/>
  </p:normalViewPr>
  <p:slideViewPr>
    <p:cSldViewPr snapToGrid="0" snapToObjects="1">
      <p:cViewPr>
        <p:scale>
          <a:sx n="120" d="100"/>
          <a:sy n="120" d="100"/>
        </p:scale>
        <p:origin x="169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why if you do the same study a bunch of times, you’ll get somewhat different results. You have to choose some sample to look at and apply it to the whole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acebook.com/fivethirtyeight/videos/1014409165269579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KrFFFpYgkU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shingtonpost.com/news/wonk/wp/2016/03/10/uber-seems-to-offer-better-service-in-areas-with-more-white-people-that-raises-some-tough-questions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buzzfeed.com/heidiblake/the-tennis-racket?utm_term=.koRMg78M4%23.fiob6VAb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ollcall.com/news/house-members-can-send-mail-taxpayers-dime-vulnerable-ones-much-much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Statistics for Reporters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2019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pPr lvl="1"/>
            <a:r>
              <a:rPr lang="en-US" dirty="0"/>
              <a:t>Median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1472" y="3873354"/>
            <a:ext cx="439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1,2,6,</a:t>
            </a:r>
            <a:r>
              <a:rPr lang="en-US" sz="4800" dirty="0">
                <a:solidFill>
                  <a:srgbClr val="FF0000"/>
                </a:solidFill>
              </a:rPr>
              <a:t>7</a:t>
            </a:r>
            <a:r>
              <a:rPr lang="en-US" sz="4800" dirty="0"/>
              <a:t>,9,12,14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7682" y="1590695"/>
            <a:ext cx="514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1+2+6+7+9+12+14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46946" y="2534357"/>
            <a:ext cx="515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7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927682" y="2534357"/>
            <a:ext cx="4876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5004" y="2219275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</a:t>
            </a:r>
            <a:r>
              <a:rPr lang="en-US" sz="3200" dirty="0">
                <a:solidFill>
                  <a:srgbClr val="FF0000"/>
                </a:solidFill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175157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each?</a:t>
            </a:r>
          </a:p>
        </p:txBody>
      </p:sp>
    </p:spTree>
    <p:extLst>
      <p:ext uri="{BB962C8B-B14F-4D97-AF65-F5344CB8AC3E}">
        <p14:creationId xmlns:p14="http://schemas.microsoft.com/office/powerpoint/2010/main" val="393097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generally a good bet</a:t>
            </a:r>
          </a:p>
          <a:p>
            <a:r>
              <a:rPr lang="en-US" dirty="0"/>
              <a:t>Unless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9" y="2330449"/>
            <a:ext cx="4732051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data is skewed, mean is not </a:t>
            </a:r>
            <a:r>
              <a:rPr lang="en-US" b="1" dirty="0"/>
              <a:t>robust</a:t>
            </a:r>
            <a:r>
              <a:rPr lang="en-US" dirty="0"/>
              <a:t> to outliers, and will be heavily influenced by them</a:t>
            </a:r>
          </a:p>
          <a:p>
            <a:r>
              <a:rPr lang="en-US" dirty="0"/>
              <a:t>Instead, use median — which is robust to outliers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4633396"/>
            <a:ext cx="2312601" cy="20419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6563895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09895" y="4579924"/>
            <a:ext cx="204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~average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61263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4106" y="4541537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~median</a:t>
            </a:r>
          </a:p>
        </p:txBody>
      </p:sp>
    </p:spTree>
    <p:extLst>
      <p:ext uri="{BB962C8B-B14F-4D97-AF65-F5344CB8AC3E}">
        <p14:creationId xmlns:p14="http://schemas.microsoft.com/office/powerpoint/2010/main" val="247207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/>
              <a:t>Mode: most common value</a:t>
            </a:r>
          </a:p>
          <a:p>
            <a:pPr lvl="2"/>
            <a:r>
              <a:rPr lang="en-US" dirty="0"/>
              <a:t>Be careful: mode does not equal “most” or “majority” </a:t>
            </a:r>
            <a:r>
              <a:rPr lang="mr-IN" dirty="0"/>
              <a:t>–</a:t>
            </a:r>
            <a:r>
              <a:rPr lang="en-US" dirty="0"/>
              <a:t> more often means “plurality”</a:t>
            </a:r>
          </a:p>
        </p:txBody>
      </p:sp>
      <p:pic>
        <p:nvPicPr>
          <p:cNvPr id="5" name="Picture 4" descr="mode-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60751"/>
            <a:ext cx="3489086" cy="27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22675" cy="5114925"/>
          </a:xfrm>
        </p:spPr>
        <p:txBody>
          <a:bodyPr>
            <a:normAutofit/>
          </a:bodyPr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 err="1"/>
              <a:t>Quantiles</a:t>
            </a:r>
            <a:r>
              <a:rPr lang="en-US" dirty="0"/>
              <a:t>: Range of first quarter of data, second quarter of data,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End of second </a:t>
            </a:r>
            <a:r>
              <a:rPr lang="en-US" dirty="0" err="1"/>
              <a:t>quantile</a:t>
            </a:r>
            <a:r>
              <a:rPr lang="en-US" dirty="0"/>
              <a:t> is also median!</a:t>
            </a:r>
          </a:p>
        </p:txBody>
      </p:sp>
      <p:pic>
        <p:nvPicPr>
          <p:cNvPr id="4" name="Picture 3" descr="427127XFCG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600200"/>
            <a:ext cx="4508500" cy="3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survey/sample everybody</a:t>
            </a:r>
          </a:p>
        </p:txBody>
      </p:sp>
      <p:pic>
        <p:nvPicPr>
          <p:cNvPr id="4" name="Picture 3" descr="animation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24" y="2374445"/>
            <a:ext cx="5660352" cy="37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44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what polling is all about</a:t>
            </a:r>
          </a:p>
          <a:p>
            <a:r>
              <a:rPr lang="en-US" dirty="0"/>
              <a:t>Use </a:t>
            </a:r>
            <a:r>
              <a:rPr lang="en-US" i="1" dirty="0"/>
              <a:t>sample mean </a:t>
            </a:r>
            <a:r>
              <a:rPr lang="en-US" dirty="0"/>
              <a:t>to infer </a:t>
            </a:r>
            <a:r>
              <a:rPr lang="en-US" i="1" dirty="0"/>
              <a:t>population mean</a:t>
            </a:r>
            <a:endParaRPr lang="en-US" dirty="0"/>
          </a:p>
        </p:txBody>
      </p:sp>
      <p:pic>
        <p:nvPicPr>
          <p:cNvPr id="5" name="Picture 4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05150"/>
            <a:ext cx="662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9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are a severe migraine patient in an NIH study. Every day, you have a 5005 chance of getting a migraine.</a:t>
            </a:r>
          </a:p>
          <a:p>
            <a:r>
              <a:rPr lang="en-US" dirty="0"/>
              <a:t>Researchers are keeping track of how many migraines you get each week.</a:t>
            </a:r>
          </a:p>
          <a:p>
            <a:endParaRPr lang="en-US" dirty="0"/>
          </a:p>
          <a:p>
            <a:r>
              <a:rPr lang="en-US" dirty="0"/>
              <a:t>Flip  a coin five times – this is your migraines during a given week. Go tape it on the whiteboard in the correct column.</a:t>
            </a:r>
          </a:p>
          <a:p>
            <a:r>
              <a:rPr lang="en-US" dirty="0"/>
              <a:t>Do this four more times to represent five weeks of data.</a:t>
            </a:r>
          </a:p>
        </p:txBody>
      </p:sp>
    </p:spTree>
    <p:extLst>
      <p:ext uri="{BB962C8B-B14F-4D97-AF65-F5344CB8AC3E}">
        <p14:creationId xmlns:p14="http://schemas.microsoft.com/office/powerpoint/2010/main" val="208201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let’s say that with a new treatment, patients get an average of 1 migraine every 2 weeks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/>
          <p:nvPr/>
        </p:nvCxnSpPr>
        <p:spPr>
          <a:xfrm>
            <a:off x="2980706" y="3895106"/>
            <a:ext cx="0" cy="1484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7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difference would be considered </a:t>
            </a:r>
            <a:r>
              <a:rPr lang="en-US" b="1" dirty="0"/>
              <a:t>statistically significant </a:t>
            </a:r>
            <a:r>
              <a:rPr lang="en-US" dirty="0"/>
              <a:t>– it’s so far away from the norm that it’s very unlikely to have happened if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6" y="4310743"/>
            <a:ext cx="2289128" cy="16135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>
            <a:cxnSpLocks/>
          </p:cNvCxnSpPr>
          <p:nvPr/>
        </p:nvCxnSpPr>
        <p:spPr>
          <a:xfrm>
            <a:off x="3420093" y="4573851"/>
            <a:ext cx="0" cy="853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207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let’s say that with a new treatment, patients get an average of 2 migraines every 2 weeks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/>
          <p:nvPr/>
        </p:nvCxnSpPr>
        <p:spPr>
          <a:xfrm>
            <a:off x="3847604" y="3164415"/>
            <a:ext cx="0" cy="1484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36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difference would </a:t>
            </a:r>
            <a:r>
              <a:rPr lang="en-US" b="1" dirty="0"/>
              <a:t>NOT </a:t>
            </a:r>
            <a:r>
              <a:rPr lang="en-US" dirty="0"/>
              <a:t>be considered statistically significant – it’s close enough to the norm that it’s reasonably likely to have happened </a:t>
            </a:r>
            <a:r>
              <a:rPr lang="en-US" b="1" dirty="0"/>
              <a:t>EVEN IF</a:t>
            </a:r>
            <a:r>
              <a:rPr lang="en-US" dirty="0"/>
              <a:t>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6" y="4310743"/>
            <a:ext cx="2289128" cy="16135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>
            <a:cxnSpLocks/>
          </p:cNvCxnSpPr>
          <p:nvPr/>
        </p:nvCxnSpPr>
        <p:spPr>
          <a:xfrm>
            <a:off x="3906980" y="4205716"/>
            <a:ext cx="0" cy="853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58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E783-9963-FD4E-80E7-7260BCA4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C9A40-018B-1740-9855-D6A0710F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 value: how far from the tail of the chart your new mean is </a:t>
            </a:r>
          </a:p>
          <a:p>
            <a:endParaRPr lang="en-US" dirty="0"/>
          </a:p>
          <a:p>
            <a:r>
              <a:rPr lang="en-US" dirty="0"/>
              <a:t>But p-value is hard to explain, and easy to manipulate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https://www.facebook.com/fivethirtyeight/videos/1014409165269579/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notes009_normalcurve95.png">
            <a:extLst>
              <a:ext uri="{FF2B5EF4-FFF2-40B4-BE49-F238E27FC236}">
                <a16:creationId xmlns:a16="http://schemas.microsoft.com/office/drawing/2014/main" id="{47BF649C-69CC-7742-A352-6A19E1DDD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03" y="95003"/>
            <a:ext cx="2289128" cy="16135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88AAE-CE21-4B4D-B6C9-6BF680636289}"/>
              </a:ext>
            </a:extLst>
          </p:cNvPr>
          <p:cNvCxnSpPr>
            <a:cxnSpLocks/>
          </p:cNvCxnSpPr>
          <p:nvPr/>
        </p:nvCxnSpPr>
        <p:spPr>
          <a:xfrm>
            <a:off x="7291447" y="457200"/>
            <a:ext cx="0" cy="1020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F21C34-129C-B940-9020-353958C3CC7B}"/>
              </a:ext>
            </a:extLst>
          </p:cNvPr>
          <p:cNvSpPr txBox="1"/>
          <p:nvPr/>
        </p:nvSpPr>
        <p:spPr>
          <a:xfrm>
            <a:off x="7064462" y="6379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.09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9D781-5098-8145-A79E-88373B4441BD}"/>
              </a:ext>
            </a:extLst>
          </p:cNvPr>
          <p:cNvSpPr/>
          <p:nvPr/>
        </p:nvSpPr>
        <p:spPr>
          <a:xfrm>
            <a:off x="6709144" y="1084520"/>
            <a:ext cx="582303" cy="393405"/>
          </a:xfrm>
          <a:prstGeom prst="rect">
            <a:avLst/>
          </a:prstGeom>
          <a:solidFill>
            <a:srgbClr val="83C1C6">
              <a:alpha val="5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9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all results in studies are statistically significant – and not all statistically significant results are significant in reality.</a:t>
            </a:r>
          </a:p>
        </p:txBody>
      </p:sp>
    </p:spTree>
    <p:extLst>
      <p:ext uri="{BB962C8B-B14F-4D97-AF65-F5344CB8AC3E}">
        <p14:creationId xmlns:p14="http://schemas.microsoft.com/office/powerpoint/2010/main" val="58734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DOES NOT EQUAL causation</a:t>
            </a:r>
          </a:p>
          <a:p>
            <a:r>
              <a:rPr lang="en-US" dirty="0"/>
              <a:t>Need an </a:t>
            </a:r>
            <a:r>
              <a:rPr lang="en-US" i="1" dirty="0"/>
              <a:t>experiment, </a:t>
            </a:r>
            <a:r>
              <a:rPr lang="en-US" dirty="0"/>
              <a:t>not </a:t>
            </a:r>
            <a:r>
              <a:rPr lang="en-US" i="1" dirty="0"/>
              <a:t>observational survey</a:t>
            </a:r>
            <a:r>
              <a:rPr lang="en-US" dirty="0"/>
              <a:t>, to do that</a:t>
            </a:r>
          </a:p>
        </p:txBody>
      </p:sp>
      <p:pic>
        <p:nvPicPr>
          <p:cNvPr id="4" name="Picture 3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75207"/>
            <a:ext cx="7175500" cy="28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8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20 at 6.5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461813"/>
            <a:ext cx="4302125" cy="2213438"/>
          </a:xfrm>
          <a:prstGeom prst="rect">
            <a:avLst/>
          </a:prstGeom>
        </p:spPr>
      </p:pic>
      <p:pic>
        <p:nvPicPr>
          <p:cNvPr id="7" name="Picture 6" descr="Screen Shot 2018-07-20 at 6.5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1600200"/>
            <a:ext cx="4607429" cy="2208845"/>
          </a:xfrm>
          <a:prstGeom prst="rect">
            <a:avLst/>
          </a:prstGeom>
        </p:spPr>
      </p:pic>
      <p:pic>
        <p:nvPicPr>
          <p:cNvPr id="8" name="Picture 7" descr="Screen Shot 2018-07-20 at 6.55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" y="3809046"/>
            <a:ext cx="4481475" cy="2447602"/>
          </a:xfrm>
          <a:prstGeom prst="rect">
            <a:avLst/>
          </a:prstGeom>
        </p:spPr>
      </p:pic>
      <p:pic>
        <p:nvPicPr>
          <p:cNvPr id="9" name="Picture 8" descr="Screen Shot 2018-07-20 at 6.5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4025817"/>
            <a:ext cx="4365624" cy="21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69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3"/>
          <a:stretch/>
        </p:blipFill>
        <p:spPr>
          <a:xfrm>
            <a:off x="1346880" y="1600200"/>
            <a:ext cx="6186236" cy="2324106"/>
          </a:xfrm>
          <a:prstGeom prst="rect">
            <a:avLst/>
          </a:prstGeom>
        </p:spPr>
      </p:pic>
      <p:pic>
        <p:nvPicPr>
          <p:cNvPr id="5" name="Picture 4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1"/>
          <a:stretch/>
        </p:blipFill>
        <p:spPr>
          <a:xfrm>
            <a:off x="1346880" y="4168769"/>
            <a:ext cx="4909152" cy="2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357" y="4999821"/>
            <a:ext cx="5861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kind of correlation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b/w Democrats and marriage rates?</a:t>
            </a:r>
          </a:p>
        </p:txBody>
      </p:sp>
    </p:spTree>
    <p:extLst>
      <p:ext uri="{BB962C8B-B14F-4D97-AF65-F5344CB8AC3E}">
        <p14:creationId xmlns:p14="http://schemas.microsoft.com/office/powerpoint/2010/main" val="33727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Strong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61435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Correlations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5E8C2-2B1A-1645-A0C0-597B0E4C61C4}"/>
              </a:ext>
            </a:extLst>
          </p:cNvPr>
          <p:cNvSpPr/>
          <p:nvPr/>
        </p:nvSpPr>
        <p:spPr>
          <a:xfrm>
            <a:off x="457200" y="1600200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E2CB8-0BDF-274B-AA61-EA3E192014A7}"/>
              </a:ext>
            </a:extLst>
          </p:cNvPr>
          <p:cNvSpPr/>
          <p:nvPr/>
        </p:nvSpPr>
        <p:spPr>
          <a:xfrm>
            <a:off x="457200" y="4852059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D1E0E-4157-8C46-A714-DBF6F87B39C5}"/>
              </a:ext>
            </a:extLst>
          </p:cNvPr>
          <p:cNvSpPr/>
          <p:nvPr/>
        </p:nvSpPr>
        <p:spPr>
          <a:xfrm>
            <a:off x="457199" y="1752600"/>
            <a:ext cx="7659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F2A80-87BB-E949-B3AE-C3875EB426FA}"/>
              </a:ext>
            </a:extLst>
          </p:cNvPr>
          <p:cNvSpPr/>
          <p:nvPr/>
        </p:nvSpPr>
        <p:spPr>
          <a:xfrm>
            <a:off x="7616040" y="1752600"/>
            <a:ext cx="10707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2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1965557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is to have 95 </a:t>
            </a:r>
            <a:r>
              <a:rPr lang="en-US"/>
              <a:t>percent threshold</a:t>
            </a:r>
            <a:endParaRPr lang="en-US" dirty="0"/>
          </a:p>
        </p:txBody>
      </p:sp>
      <p:pic>
        <p:nvPicPr>
          <p:cNvPr id="7" name="Picture 6" descr="poll_1476468068020_48158479_ver1.0_640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47" y="2905124"/>
            <a:ext cx="4035778" cy="2270125"/>
          </a:xfrm>
          <a:prstGeom prst="rect">
            <a:avLst/>
          </a:prstGeom>
        </p:spPr>
      </p:pic>
      <p:pic>
        <p:nvPicPr>
          <p:cNvPr id="8" name="Picture 7" descr="poll_1476468068020_48158479_ver1.0_640_4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62552" r="35018" b="24965"/>
          <a:stretch/>
        </p:blipFill>
        <p:spPr>
          <a:xfrm>
            <a:off x="1648996" y="5460188"/>
            <a:ext cx="4474596" cy="1048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8625" y="728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2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dirty="0"/>
              <a:t>Lower/higher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Lower/higher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102254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Lower</a:t>
            </a:r>
            <a:r>
              <a:rPr lang="en-US" dirty="0"/>
              <a:t>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</a:t>
            </a:r>
            <a:r>
              <a:rPr lang="en-US" b="1" dirty="0">
                <a:solidFill>
                  <a:srgbClr val="FFFF00"/>
                </a:solidFill>
              </a:rPr>
              <a:t>higher</a:t>
            </a:r>
            <a:r>
              <a:rPr lang="en-US" dirty="0"/>
              <a:t>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84229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do we describe this?</a:t>
            </a:r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00" y="2370473"/>
            <a:ext cx="3982810" cy="2807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2368206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2875" y="3244334"/>
            <a:ext cx="79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49.9%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2125" y="3244334"/>
            <a:ext cx="77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40.1%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56065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are 95 percent confident the true percentage of all voters supporting Trump is somewhere between 40.1 and 49.9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4F6F-B291-6247-AD72-D24DD1DAE6D8}"/>
              </a:ext>
            </a:extLst>
          </p:cNvPr>
          <p:cNvSpPr txBox="1"/>
          <p:nvPr/>
        </p:nvSpPr>
        <p:spPr>
          <a:xfrm>
            <a:off x="-2020186" y="1052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12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 random sample, nothing else matters because </a:t>
            </a:r>
            <a:r>
              <a:rPr lang="en-US" i="1" dirty="0"/>
              <a:t>bias!</a:t>
            </a:r>
            <a:endParaRPr lang="en-US" dirty="0"/>
          </a:p>
        </p:txBody>
      </p:sp>
      <p:pic>
        <p:nvPicPr>
          <p:cNvPr id="4" name="Picture 3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2930525"/>
            <a:ext cx="66294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75" y="5222875"/>
            <a:ext cx="220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Probably not random</a:t>
            </a:r>
          </a:p>
        </p:txBody>
      </p:sp>
      <p:sp>
        <p:nvSpPr>
          <p:cNvPr id="6" name="Left Arrow 5"/>
          <p:cNvSpPr/>
          <p:nvPr/>
        </p:nvSpPr>
        <p:spPr>
          <a:xfrm rot="2351803">
            <a:off x="4471964" y="4746243"/>
            <a:ext cx="821281" cy="41275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87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Talk with partner about how these non-random samples could introduce </a:t>
            </a:r>
            <a:r>
              <a:rPr lang="en-US" i="1" dirty="0"/>
              <a:t>bias</a:t>
            </a:r>
            <a:endParaRPr lang="en-US" dirty="0"/>
          </a:p>
          <a:p>
            <a:pPr lvl="1"/>
            <a:r>
              <a:rPr lang="en-US" dirty="0"/>
              <a:t>To get monthly grocery spending habits, you survey everyone who stops at the Giant fancy cheese station</a:t>
            </a:r>
          </a:p>
          <a:p>
            <a:pPr lvl="1"/>
            <a:r>
              <a:rPr lang="en-US" dirty="0"/>
              <a:t>To gauge Chicago residents’ position on green energy, you survey every third person who walks by the Navy Pier</a:t>
            </a:r>
          </a:p>
          <a:p>
            <a:pPr lvl="1"/>
            <a:r>
              <a:rPr lang="en-US" dirty="0"/>
              <a:t>To gauge America’s reaction to Trump’s press conference, </a:t>
            </a:r>
            <a:r>
              <a:rPr lang="en-US" dirty="0" err="1"/>
              <a:t>Breitbart.com</a:t>
            </a:r>
            <a:r>
              <a:rPr lang="en-US" dirty="0"/>
              <a:t> puts a poll on its home page</a:t>
            </a:r>
          </a:p>
        </p:txBody>
      </p:sp>
    </p:spTree>
    <p:extLst>
      <p:ext uri="{BB962C8B-B14F-4D97-AF65-F5344CB8AC3E}">
        <p14:creationId xmlns:p14="http://schemas.microsoft.com/office/powerpoint/2010/main" val="3870336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Better (but not always practical):</a:t>
            </a:r>
          </a:p>
          <a:p>
            <a:pPr lvl="1"/>
            <a:r>
              <a:rPr lang="en-US" dirty="0"/>
              <a:t>To get monthly grocery spending habits, I use a computer to randomly generate  list of 75 shoppers I’ll talk to as they leave the store ( 18</a:t>
            </a:r>
            <a:r>
              <a:rPr lang="en-US" baseline="30000" dirty="0"/>
              <a:t>th</a:t>
            </a:r>
            <a:r>
              <a:rPr lang="en-US" dirty="0"/>
              <a:t>, 22</a:t>
            </a:r>
            <a:r>
              <a:rPr lang="en-US" baseline="30000" dirty="0"/>
              <a:t>nd</a:t>
            </a:r>
            <a:r>
              <a:rPr lang="en-US" dirty="0"/>
              <a:t>, 38</a:t>
            </a:r>
            <a:r>
              <a:rPr lang="en-US" baseline="30000" dirty="0"/>
              <a:t>th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gauge Chicago residents’ position on green energy, I randomly select 200 addresses from the phone book then go to interview the occupants</a:t>
            </a:r>
          </a:p>
          <a:p>
            <a:pPr lvl="1"/>
            <a:r>
              <a:rPr lang="en-US" dirty="0"/>
              <a:t>To gauge America’s reaction to Trump’s press conference, I use random-digit dialing to call 500 Americans</a:t>
            </a:r>
          </a:p>
        </p:txBody>
      </p:sp>
    </p:spTree>
    <p:extLst>
      <p:ext uri="{BB962C8B-B14F-4D97-AF65-F5344CB8AC3E}">
        <p14:creationId xmlns:p14="http://schemas.microsoft.com/office/powerpoint/2010/main" val="393124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Examples</a:t>
            </a:r>
          </a:p>
          <a:p>
            <a:pPr>
              <a:buFontTx/>
              <a:buChar char="-"/>
            </a:pPr>
            <a:r>
              <a:rPr lang="en-US" dirty="0"/>
              <a:t>Statistical concepts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make a very small number more understandable, divide it into 1. For           example, .0081 is the proportion of the U.S. population who die every year. 1/.0081 translates to 1 in every 124 Americans die each year.</a:t>
            </a:r>
          </a:p>
          <a:p>
            <a:r>
              <a:rPr lang="en-US" dirty="0"/>
              <a:t>Limit yourself to no more than 12 digits, including dates such as 2012, in a single paragraph.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-Sarah Cohen, data editor NYT</a:t>
            </a:r>
          </a:p>
        </p:txBody>
      </p:sp>
    </p:spTree>
    <p:extLst>
      <p:ext uri="{BB962C8B-B14F-4D97-AF65-F5344CB8AC3E}">
        <p14:creationId xmlns:p14="http://schemas.microsoft.com/office/powerpoint/2010/main" val="1954879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context as a proportion of the whole: “At the time of the Million Man March in 1995, a turnout of 1 million black men would have represented 1/12th of all the black men in the country at the time.”</a:t>
            </a:r>
          </a:p>
          <a:p>
            <a:r>
              <a:rPr lang="en-US" dirty="0"/>
              <a:t>Put things in scale: </a:t>
            </a:r>
            <a:r>
              <a:rPr lang="en-US" dirty="0">
                <a:hlinkClick r:id="rId2"/>
              </a:rPr>
              <a:t>https://www.youtube.com/watch?v=aKrFFFpYgkU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84588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00"/>
          </a:xfrm>
        </p:spPr>
        <p:txBody>
          <a:bodyPr/>
          <a:lstStyle/>
          <a:p>
            <a:r>
              <a:rPr lang="en-US" dirty="0"/>
              <a:t>Calculating percentage changes and HELP YOUR COLLEAGUES!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 - old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2727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182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5183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899728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5183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9272" y="3565858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959824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changes: percent vs. percent points</a:t>
            </a:r>
          </a:p>
          <a:p>
            <a:pPr lvl="1"/>
            <a:r>
              <a:rPr lang="en-US" dirty="0"/>
              <a:t>Trump approval rating 18 months ago: 37.2%</a:t>
            </a:r>
          </a:p>
          <a:p>
            <a:pPr lvl="1"/>
            <a:r>
              <a:rPr lang="en-US" dirty="0"/>
              <a:t>Trump approval rating last weekend: 41.9%</a:t>
            </a:r>
          </a:p>
          <a:p>
            <a:pPr lvl="1"/>
            <a:endParaRPr lang="en-US" dirty="0"/>
          </a:p>
          <a:p>
            <a:r>
              <a:rPr lang="en-US" dirty="0"/>
              <a:t>+12.6% change</a:t>
            </a:r>
          </a:p>
          <a:p>
            <a:r>
              <a:rPr lang="en-US" dirty="0"/>
              <a:t>+4.7 </a:t>
            </a:r>
            <a:r>
              <a:rPr lang="en-US" dirty="0" err="1"/>
              <a:t>pct</a:t>
            </a:r>
            <a:r>
              <a:rPr lang="en-US" dirty="0"/>
              <a:t> pts.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B545D-9990-464E-BA99-90C856E9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25" y="3429000"/>
            <a:ext cx="4620275" cy="26273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71460" y="4738255"/>
            <a:ext cx="604024" cy="12512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5000"/>
                </a:schemeClr>
              </a:gs>
              <a:gs pos="80000">
                <a:schemeClr val="accent1">
                  <a:shade val="93000"/>
                  <a:satMod val="130000"/>
                  <a:alpha val="25000"/>
                </a:schemeClr>
              </a:gs>
              <a:gs pos="100000">
                <a:schemeClr val="accent1">
                  <a:shade val="94000"/>
                  <a:satMod val="135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for reporters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information</a:t>
            </a:r>
          </a:p>
          <a:p>
            <a:pPr lvl="1"/>
            <a:r>
              <a:rPr lang="en-US" dirty="0"/>
              <a:t>Mean, median, mode</a:t>
            </a:r>
          </a:p>
          <a:p>
            <a:r>
              <a:rPr lang="en-US" dirty="0"/>
              <a:t>Make comparisons/correlations</a:t>
            </a:r>
          </a:p>
          <a:p>
            <a:pPr lvl="1"/>
            <a:r>
              <a:rPr lang="en-US" dirty="0"/>
              <a:t>Averages/trends between groups</a:t>
            </a:r>
          </a:p>
          <a:p>
            <a:r>
              <a:rPr lang="en-US" dirty="0"/>
              <a:t>Make “predictions”</a:t>
            </a:r>
          </a:p>
          <a:p>
            <a:pPr lvl="1"/>
            <a:r>
              <a:rPr lang="en-US" dirty="0"/>
              <a:t>Use past data to predict future or missing data</a:t>
            </a:r>
          </a:p>
          <a:p>
            <a:pPr lvl="1"/>
            <a:r>
              <a:rPr lang="en-US" dirty="0"/>
              <a:t>**this is risky**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3" name="Picture 2" descr="Screen Shot 2018-07-16 at 9.0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7" y="1087838"/>
            <a:ext cx="3413760" cy="2503714"/>
          </a:xfrm>
          <a:prstGeom prst="rect">
            <a:avLst/>
          </a:prstGeom>
        </p:spPr>
      </p:pic>
      <p:pic>
        <p:nvPicPr>
          <p:cNvPr id="4" name="Picture 3" descr="Screen Shot 2018-07-16 at 9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27" y="3774916"/>
            <a:ext cx="3412619" cy="2454768"/>
          </a:xfrm>
          <a:prstGeom prst="rect">
            <a:avLst/>
          </a:prstGeom>
        </p:spPr>
      </p:pic>
      <p:pic>
        <p:nvPicPr>
          <p:cNvPr id="5" name="Picture 4" descr="Screen Shot 2018-07-16 at 9.02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2339695"/>
            <a:ext cx="4381661" cy="3889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86" y="6259704"/>
            <a:ext cx="898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https://www.washingtonpost.com/news/wonk/wp/2016/03/10/uber-seems-to-offer-better-service-in-areas-with-more-white-people-that-raises-some-tough-questions/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16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8" name="Picture 7" descr="Screen Shot 2018-07-16 at 9.0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4150878"/>
            <a:ext cx="4684442" cy="1489947"/>
          </a:xfrm>
          <a:prstGeom prst="rect">
            <a:avLst/>
          </a:prstGeom>
        </p:spPr>
      </p:pic>
      <p:pic>
        <p:nvPicPr>
          <p:cNvPr id="9" name="Picture 8" descr="Screen Shot 2018-07-16 at 9.0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5747775"/>
            <a:ext cx="4684442" cy="856229"/>
          </a:xfrm>
          <a:prstGeom prst="rect">
            <a:avLst/>
          </a:prstGeom>
        </p:spPr>
      </p:pic>
      <p:pic>
        <p:nvPicPr>
          <p:cNvPr id="10" name="Picture 9" descr="anigif_original-12912-1452872347-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3475789"/>
            <a:ext cx="3850750" cy="2165036"/>
          </a:xfrm>
          <a:prstGeom prst="rect">
            <a:avLst/>
          </a:prstGeom>
        </p:spPr>
      </p:pic>
      <p:pic>
        <p:nvPicPr>
          <p:cNvPr id="7" name="Picture 6" descr="Screen Shot 2018-07-16 at 9.06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2114883"/>
            <a:ext cx="4684442" cy="1950283"/>
          </a:xfrm>
          <a:prstGeom prst="rect">
            <a:avLst/>
          </a:prstGeom>
        </p:spPr>
      </p:pic>
      <p:pic>
        <p:nvPicPr>
          <p:cNvPr id="11" name="Picture 10" descr="Screen Shot 2018-07-16 at 9.10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5758491"/>
            <a:ext cx="3850105" cy="845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63591" y="1189334"/>
            <a:ext cx="3061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https://www.buzzfeed.com/heidiblake/the-tennis-racket?utm_term=.koRMg78M4#.fiob6VAbE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228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3" name="Picture 2" descr="Franking_in_the_114th_House_of_Representative_Average_spent_on_franked_mail_chartbuilder-281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35" y="1088857"/>
            <a:ext cx="5351702" cy="2065422"/>
          </a:xfrm>
          <a:prstGeom prst="rect">
            <a:avLst/>
          </a:prstGeom>
        </p:spPr>
      </p:pic>
      <p:pic>
        <p:nvPicPr>
          <p:cNvPr id="4" name="Picture 3" descr="Screen Shot 2018-07-16 at 9.14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56000"/>
            <a:ext cx="8514800" cy="3066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083897"/>
            <a:ext cx="2951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http://www.rollcall.com/news/house-members-can-send-mail-taxpayers-dime-vulnerable-ones-much-much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20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Whirlwind of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reporters!</a:t>
            </a:r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4" y="2667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3040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28639</TotalTime>
  <Words>1112</Words>
  <Application>Microsoft Macintosh PowerPoint</Application>
  <PresentationFormat>On-screen Show (4:3)</PresentationFormat>
  <Paragraphs>161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Corbel</vt:lpstr>
      <vt:lpstr>Twilight</vt:lpstr>
      <vt:lpstr>Statistics for Reporters</vt:lpstr>
      <vt:lpstr>Data stories?</vt:lpstr>
      <vt:lpstr>Steps to a data story</vt:lpstr>
      <vt:lpstr>Agenda</vt:lpstr>
      <vt:lpstr>Statistics for reporters</vt:lpstr>
      <vt:lpstr>Stories with statistics</vt:lpstr>
      <vt:lpstr>Stories with statistics</vt:lpstr>
      <vt:lpstr>Stories with statistics</vt:lpstr>
      <vt:lpstr>Whirlwind of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Regression/inference</vt:lpstr>
      <vt:lpstr>Regression/inference</vt:lpstr>
      <vt:lpstr>Activity</vt:lpstr>
      <vt:lpstr>Activity</vt:lpstr>
      <vt:lpstr>Activity</vt:lpstr>
      <vt:lpstr>Activity</vt:lpstr>
      <vt:lpstr>Activity</vt:lpstr>
      <vt:lpstr>Activity</vt:lpstr>
      <vt:lpstr>P values</vt:lpstr>
      <vt:lpstr>P values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Margin of error</vt:lpstr>
      <vt:lpstr>Margin of error</vt:lpstr>
      <vt:lpstr>Margin of error</vt:lpstr>
      <vt:lpstr>Regression/inference</vt:lpstr>
      <vt:lpstr>Random sample</vt:lpstr>
      <vt:lpstr>Random sample</vt:lpstr>
      <vt:lpstr>Random sample</vt:lpstr>
      <vt:lpstr>Writing about Stats</vt:lpstr>
      <vt:lpstr>Writing about Stats</vt:lpstr>
      <vt:lpstr>Percentages</vt:lpstr>
      <vt:lpstr>Percentages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163</cp:revision>
  <dcterms:created xsi:type="dcterms:W3CDTF">2018-07-03T20:07:00Z</dcterms:created>
  <dcterms:modified xsi:type="dcterms:W3CDTF">2019-05-18T17:06:22Z</dcterms:modified>
</cp:coreProperties>
</file>